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71" r:id="rId13"/>
    <p:sldId id="266" r:id="rId14"/>
    <p:sldId id="268" r:id="rId15"/>
    <p:sldId id="269" r:id="rId16"/>
    <p:sldId id="277" r:id="rId17"/>
    <p:sldId id="270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03.01.2023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7" name="Inhaltsplatzhalt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03.01.2023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03.01.2023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03.01.2023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8" name="Inhaltsplatzhalt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03.01.2023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03.01.2023</a:t>
            </a:fld>
            <a:endParaRPr lang="de-DE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03.01.2023</a:t>
            </a:fld>
            <a:endParaRPr lang="de-DE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03.01.2023</a:t>
            </a:fld>
            <a:endParaRPr lang="de-DE" dirty="0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dirty="0"/>
              <a:t>Bild durch Klicken auf Symbol hinzufügen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03.01.2023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03.01.2023</a:t>
            </a:fld>
            <a:endParaRPr lang="de-DE" dirty="0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259632" y="1628800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Viele behaupten, Latein sei eine tote Sprache.</a:t>
            </a:r>
          </a:p>
        </p:txBody>
      </p:sp>
    </p:spTree>
  </p:cSld>
  <p:clrMapOvr>
    <a:masterClrMapping/>
  </p:clrMapOvr>
  <p:transition advClick="0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28800"/>
            <a:ext cx="8686800" cy="4536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/>
              <a:t>	Bei den Fremdwörtern aus dem Lateinischen ist es schon deutlicher zu erkennen.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	</a:t>
            </a:r>
            <a:r>
              <a:rPr lang="de-DE" sz="2600" i="1" dirty="0"/>
              <a:t>Aula (aula), Autor (auctor), demonstrieren (demonstrare), diktieren (</a:t>
            </a:r>
            <a:r>
              <a:rPr lang="de-DE" sz="2600" i="1" dirty="0" err="1"/>
              <a:t>dictare</a:t>
            </a:r>
            <a:r>
              <a:rPr lang="de-DE" sz="2600" i="1" dirty="0"/>
              <a:t>), Examen (examen), Ferien (feriae)…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	Bis heute bilden Gelehrte – besonders in den Naturwissenschaften – Wörter aus lateinischen Grundvokabeln.</a:t>
            </a:r>
          </a:p>
        </p:txBody>
      </p:sp>
    </p:spTree>
  </p:cSld>
  <p:clrMapOvr>
    <a:masterClrMapping/>
  </p:clrMapOvr>
  <p:transition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554163"/>
            <a:ext cx="7867600" cy="794718"/>
          </a:xfrm>
        </p:spPr>
        <p:txBody>
          <a:bodyPr/>
          <a:lstStyle/>
          <a:p>
            <a:pPr>
              <a:buNone/>
            </a:pPr>
            <a:r>
              <a:rPr lang="de-DE" dirty="0"/>
              <a:t>Selbst in der Werbung versteckt sich Latein.</a:t>
            </a:r>
          </a:p>
        </p:txBody>
      </p:sp>
      <p:pic>
        <p:nvPicPr>
          <p:cNvPr id="22530" name="Picture 2" descr=" Bild in Originalgröße anzeigen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1247775" cy="762000"/>
          </a:xfrm>
          <a:prstGeom prst="rect">
            <a:avLst/>
          </a:prstGeom>
          <a:noFill/>
        </p:spPr>
      </p:pic>
      <p:pic>
        <p:nvPicPr>
          <p:cNvPr id="22532" name="Picture 4" descr=" Bild in Originalgröße anzeigen 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36912"/>
            <a:ext cx="1080120" cy="1416551"/>
          </a:xfrm>
          <a:prstGeom prst="rect">
            <a:avLst/>
          </a:prstGeom>
          <a:noFill/>
        </p:spPr>
      </p:pic>
      <p:pic>
        <p:nvPicPr>
          <p:cNvPr id="22534" name="Picture 6" descr=" Bild in Originalgröße anzeigen 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636912"/>
            <a:ext cx="1905000" cy="581026"/>
          </a:xfrm>
          <a:prstGeom prst="rect">
            <a:avLst/>
          </a:prstGeom>
          <a:noFill/>
        </p:spPr>
      </p:pic>
      <p:sp>
        <p:nvSpPr>
          <p:cNvPr id="22536" name="AutoShape 8" descr="Bildergebnis für mars rieg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2538" name="AutoShape 10" descr="Bildergebnis für mars rieg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2540" name="AutoShape 12" descr="Bildergebnis für mars rieg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22542" name="Picture 14" descr=" Bild in Originalgröße anzeigen 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924944"/>
            <a:ext cx="1838325" cy="762000"/>
          </a:xfrm>
          <a:prstGeom prst="rect">
            <a:avLst/>
          </a:prstGeom>
          <a:noFill/>
        </p:spPr>
      </p:pic>
      <p:pic>
        <p:nvPicPr>
          <p:cNvPr id="22544" name="Picture 16" descr="http://src.discounto.de/pics/Angebote/2011-04/118112/141608_Gillette-Venus-Rasierer-mit-2-Klingen-1Aufbewahrungsbox_x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365104"/>
            <a:ext cx="1835696" cy="1835696"/>
          </a:xfrm>
          <a:prstGeom prst="rect">
            <a:avLst/>
          </a:prstGeom>
          <a:noFill/>
        </p:spPr>
      </p:pic>
      <p:pic>
        <p:nvPicPr>
          <p:cNvPr id="22546" name="Picture 18" descr="http://www.latein.ch/live/werbung/images/produkte/nive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5301208"/>
            <a:ext cx="2880320" cy="921703"/>
          </a:xfrm>
          <a:prstGeom prst="rect">
            <a:avLst/>
          </a:prstGeom>
          <a:noFill/>
        </p:spPr>
      </p:pic>
      <p:pic>
        <p:nvPicPr>
          <p:cNvPr id="22548" name="Picture 20" descr=" Bild in Originalgröße anzeigen  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4941168"/>
            <a:ext cx="1224136" cy="1053020"/>
          </a:xfrm>
          <a:prstGeom prst="rect">
            <a:avLst/>
          </a:prstGeom>
          <a:noFill/>
        </p:spPr>
      </p:pic>
      <p:sp>
        <p:nvSpPr>
          <p:cNvPr id="2050" name="AutoShape 2" descr="Bildergebnis für asic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052" name="AutoShape 4" descr="Bildergebnis für asic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2058" name="Picture 10" descr=" Bild in Originalgröße anzeigen  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4005064"/>
            <a:ext cx="1905000" cy="6667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331624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s://images-na.ssl-images-amazon.com/images/I/61huWOnsg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204864"/>
            <a:ext cx="2051711" cy="2818284"/>
          </a:xfrm>
          <a:prstGeom prst="rect">
            <a:avLst/>
          </a:prstGeom>
          <a:noFill/>
        </p:spPr>
      </p:pic>
      <p:pic>
        <p:nvPicPr>
          <p:cNvPr id="25606" name="Picture 6" descr="https://images-na.ssl-images-amazon.com/images/I/514tPAmoQoL._SY344_BO1,204,203,2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068960"/>
            <a:ext cx="1744647" cy="2647579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611560" y="191683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2"/>
                </a:solidFill>
              </a:rPr>
              <a:t>Es gibt sogar Kinder- und Jugendliteratur in lateinischer Sprache</a:t>
            </a:r>
            <a:r>
              <a:rPr lang="de-DE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554163"/>
            <a:ext cx="8371656" cy="1370782"/>
          </a:xfrm>
        </p:spPr>
        <p:txBody>
          <a:bodyPr/>
          <a:lstStyle/>
          <a:p>
            <a:pPr>
              <a:buNone/>
            </a:pPr>
            <a:r>
              <a:rPr lang="de-DE" dirty="0"/>
              <a:t>	Also: Latein ist alles andere als eine tote Sprache!</a:t>
            </a:r>
          </a:p>
        </p:txBody>
      </p:sp>
      <p:pic>
        <p:nvPicPr>
          <p:cNvPr id="23554" name="Picture 2" descr="http://www.asterix.com/asterix-de-a-a-z/les-dossiers-thematiques/images/belges1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24944"/>
            <a:ext cx="2149799" cy="3006712"/>
          </a:xfrm>
          <a:prstGeom prst="rect">
            <a:avLst/>
          </a:prstGeom>
          <a:noFill/>
        </p:spPr>
      </p:pic>
      <p:sp>
        <p:nvSpPr>
          <p:cNvPr id="5" name="Ovale Legende 4"/>
          <p:cNvSpPr/>
          <p:nvPr/>
        </p:nvSpPr>
        <p:spPr>
          <a:xfrm>
            <a:off x="3203848" y="4149080"/>
            <a:ext cx="4752528" cy="1080120"/>
          </a:xfrm>
          <a:prstGeom prst="wedgeEllipseCallout">
            <a:avLst>
              <a:gd name="adj1" fmla="val -60221"/>
              <a:gd name="adj2" fmla="val -823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779912" y="443711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Quod erat demonstrandum!*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779912" y="6093296"/>
            <a:ext cx="251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 Was zu beweisen war!</a:t>
            </a:r>
          </a:p>
        </p:txBody>
      </p:sp>
    </p:spTree>
  </p:cSld>
  <p:clrMapOvr>
    <a:masterClrMapping/>
  </p:clrMapOvr>
  <p:transition advClick="0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554162"/>
            <a:ext cx="8515672" cy="4525963"/>
          </a:xfrm>
        </p:spPr>
        <p:txBody>
          <a:bodyPr/>
          <a:lstStyle/>
          <a:p>
            <a:pPr algn="ctr">
              <a:buNone/>
            </a:pPr>
            <a:r>
              <a:rPr lang="de-DE" dirty="0"/>
              <a:t>	</a:t>
            </a:r>
            <a:r>
              <a:rPr lang="de-DE" i="1" dirty="0"/>
              <a:t>Gute Gründe Latein zu lernen</a:t>
            </a:r>
          </a:p>
          <a:p>
            <a:pPr algn="ctr">
              <a:buNone/>
            </a:pPr>
            <a:endParaRPr lang="de-DE" dirty="0"/>
          </a:p>
          <a:p>
            <a:pPr algn="ctr">
              <a:buNone/>
            </a:pPr>
            <a:r>
              <a:rPr lang="de-DE" dirty="0"/>
              <a:t>	1. Der Lateinunterricht schärft den analytischen Blick für das Funktionieren von Sprache. Das hilft nicht nur bei einem späteren Erlernen der romanischen Sprachen, sondern von Fremdsprachen allgemein.</a:t>
            </a:r>
          </a:p>
        </p:txBody>
      </p:sp>
    </p:spTree>
  </p:cSld>
  <p:clrMapOvr>
    <a:masterClrMapping/>
  </p:clrMapOvr>
  <p:transition advClick="0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i="1" dirty="0"/>
              <a:t>	Gute Gründe Latein zu lernen</a:t>
            </a:r>
          </a:p>
          <a:p>
            <a:pPr algn="ctr"/>
            <a:endParaRPr lang="de-DE" dirty="0"/>
          </a:p>
          <a:p>
            <a:pPr algn="ctr">
              <a:buNone/>
            </a:pPr>
            <a:r>
              <a:rPr lang="de-DE" dirty="0"/>
              <a:t>	2. Der Lateinunterricht findet auf Deutsch statt. Man spricht nicht in der, sondern über die Fremdsprache – und über die deutsche Sprache. Die grammatische Schulung in Latein ist auch für das Verständnis der deutschen Grammatik nützlich.</a:t>
            </a:r>
          </a:p>
        </p:txBody>
      </p:sp>
    </p:spTree>
  </p:cSld>
  <p:clrMapOvr>
    <a:masterClrMapping/>
  </p:clrMapOvr>
  <p:transition advClick="0" advTm="12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DE" i="1" dirty="0"/>
              <a:t>	Gute Gründe Latein zu lernen</a:t>
            </a:r>
          </a:p>
          <a:p>
            <a:pPr algn="ctr">
              <a:buNone/>
            </a:pPr>
            <a:r>
              <a:rPr lang="de-DE" i="1" dirty="0"/>
              <a:t>	</a:t>
            </a:r>
          </a:p>
          <a:p>
            <a:pPr algn="ctr">
              <a:buNone/>
            </a:pPr>
            <a:r>
              <a:rPr lang="de-DE" i="1" dirty="0"/>
              <a:t>	</a:t>
            </a:r>
            <a:r>
              <a:rPr lang="de-DE" dirty="0"/>
              <a:t>3. Die deutsche Ausdrucksfähigkeit wird durch das Übersetzen aus dem Lateinischen ins Deutsche erweitert und der Wortschatz vergrößert.</a:t>
            </a:r>
          </a:p>
        </p:txBody>
      </p:sp>
    </p:spTree>
  </p:cSld>
  <p:clrMapOvr>
    <a:masterClrMapping/>
  </p:clrMapOvr>
  <p:transition advClick="0" advTm="8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DE" i="1" dirty="0"/>
              <a:t>	Gute Gründe Latein zu lernen</a:t>
            </a:r>
          </a:p>
          <a:p>
            <a:pPr algn="ctr">
              <a:buNone/>
            </a:pPr>
            <a:endParaRPr lang="de-DE" i="1" dirty="0"/>
          </a:p>
          <a:p>
            <a:pPr algn="ctr">
              <a:buNone/>
            </a:pPr>
            <a:r>
              <a:rPr lang="de-DE" i="1" dirty="0"/>
              <a:t>	</a:t>
            </a:r>
            <a:r>
              <a:rPr lang="de-DE" dirty="0"/>
              <a:t>4. Latein erleichtert es, Fremdwörter zu verstehen – wussten Sie, dass etwa 80% der Fremdwörter aus dem Lateinischen stammen?</a:t>
            </a:r>
          </a:p>
        </p:txBody>
      </p:sp>
    </p:spTree>
  </p:cSld>
  <p:clrMapOvr>
    <a:masterClrMapping/>
  </p:clrMapOvr>
  <p:transition advClick="0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DE" i="1" dirty="0"/>
              <a:t>	Gute Gründe Latein zu lernen</a:t>
            </a:r>
          </a:p>
          <a:p>
            <a:pPr algn="ctr">
              <a:buNone/>
            </a:pPr>
            <a:endParaRPr lang="de-DE" i="1" dirty="0"/>
          </a:p>
          <a:p>
            <a:pPr algn="ctr">
              <a:buNone/>
            </a:pPr>
            <a:r>
              <a:rPr lang="de-DE" dirty="0"/>
              <a:t>	5. Latein wird so gesprochen, wie es geschrieben wird – es gibt keine Probleme bei der Aussprache.</a:t>
            </a:r>
          </a:p>
        </p:txBody>
      </p:sp>
    </p:spTree>
  </p:cSld>
  <p:clrMapOvr>
    <a:masterClrMapping/>
  </p:clrMapOvr>
  <p:transition advClick="0" advTm="6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/>
          <a:lstStyle/>
          <a:p>
            <a:pPr algn="ctr">
              <a:buNone/>
            </a:pPr>
            <a:r>
              <a:rPr lang="de-DE" i="1" dirty="0"/>
              <a:t>	Gute Gründe Latein zu lernen</a:t>
            </a:r>
          </a:p>
          <a:p>
            <a:pPr algn="ctr">
              <a:buNone/>
            </a:pPr>
            <a:endParaRPr lang="de-DE" i="1" dirty="0"/>
          </a:p>
          <a:p>
            <a:pPr algn="ctr">
              <a:buNone/>
            </a:pPr>
            <a:r>
              <a:rPr lang="de-DE" i="1" dirty="0"/>
              <a:t>	</a:t>
            </a:r>
            <a:r>
              <a:rPr lang="de-DE" dirty="0"/>
              <a:t>6. Der Lateinunterricht leistet Sprachtraining und erhöht dadurch die Lesekompetenz: Wissenschaftliche Texte werden durch Sprachkompetenz und Kenntnis von Fremdwörtern schneller und leichter verstanden.</a:t>
            </a:r>
          </a:p>
        </p:txBody>
      </p:sp>
    </p:spTree>
  </p:cSld>
  <p:clrMapOvr>
    <a:masterClrMapping/>
  </p:clrMapOvr>
  <p:transition advClick="0" advTm="9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8024" y="1628800"/>
            <a:ext cx="3187080" cy="2753147"/>
          </a:xfrm>
        </p:spPr>
        <p:txBody>
          <a:bodyPr/>
          <a:lstStyle/>
          <a:p>
            <a:pPr>
              <a:buNone/>
            </a:pPr>
            <a:r>
              <a:rPr lang="de-DE" dirty="0"/>
              <a:t>	Latein ist nicht nur die Sprache der alten Römer…</a:t>
            </a:r>
          </a:p>
        </p:txBody>
      </p:sp>
      <p:pic>
        <p:nvPicPr>
          <p:cNvPr id="1026" name="Picture 2" descr="http://viamus.uni-goettingen.de/vd/3287/mj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835811" cy="3783782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395536" y="55892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Gaius Iulius Caesar</a:t>
            </a:r>
          </a:p>
        </p:txBody>
      </p:sp>
      <p:sp>
        <p:nvSpPr>
          <p:cNvPr id="6" name="Ovale Legende 5"/>
          <p:cNvSpPr/>
          <p:nvPr/>
        </p:nvSpPr>
        <p:spPr>
          <a:xfrm>
            <a:off x="4283968" y="4149080"/>
            <a:ext cx="4176464" cy="1224136"/>
          </a:xfrm>
          <a:prstGeom prst="wedgeEllipseCallout">
            <a:avLst>
              <a:gd name="adj1" fmla="val -69834"/>
              <a:gd name="adj2" fmla="val -8572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148064" y="450912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Veni, vidi, vici.*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44008" y="6021288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* Ich kam, sah und siegte.</a:t>
            </a:r>
          </a:p>
        </p:txBody>
      </p:sp>
    </p:spTree>
  </p:cSld>
  <p:clrMapOvr>
    <a:masterClrMapping/>
  </p:clrMapOvr>
  <p:transition advClick="0" advTm="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DE" i="1" dirty="0"/>
              <a:t>	Gute Gründe Latein zu lernen</a:t>
            </a:r>
          </a:p>
          <a:p>
            <a:pPr algn="ctr">
              <a:buNone/>
            </a:pPr>
            <a:endParaRPr lang="de-DE" i="1" dirty="0"/>
          </a:p>
          <a:p>
            <a:pPr algn="ctr">
              <a:buNone/>
            </a:pPr>
            <a:r>
              <a:rPr lang="de-DE" i="1" dirty="0"/>
              <a:t>	</a:t>
            </a:r>
            <a:r>
              <a:rPr lang="de-DE" dirty="0"/>
              <a:t>7. Das Fach Latein behandelt viele historische, philosophische und mythologische Themen und schafft ein historisch-antikes Basiswissen.</a:t>
            </a:r>
          </a:p>
        </p:txBody>
      </p:sp>
    </p:spTree>
  </p:cSld>
  <p:clrMapOvr>
    <a:masterClrMapping/>
  </p:clrMapOvr>
  <p:transition advClick="0" advTm="6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DE" i="1" dirty="0"/>
              <a:t>	Gute Gründe Latein zu lernen</a:t>
            </a:r>
          </a:p>
          <a:p>
            <a:pPr algn="ctr">
              <a:buNone/>
            </a:pPr>
            <a:endParaRPr lang="de-DE" i="1" dirty="0"/>
          </a:p>
          <a:p>
            <a:pPr algn="ctr">
              <a:buNone/>
            </a:pPr>
            <a:r>
              <a:rPr lang="de-DE" i="1" dirty="0"/>
              <a:t>	</a:t>
            </a:r>
            <a:r>
              <a:rPr lang="de-DE" dirty="0"/>
              <a:t>8. Diese Themen und auch sein maßvolles Verweilen bilden einen Gegenpol zur sonst oft medienüberfluteten Welt.</a:t>
            </a:r>
          </a:p>
        </p:txBody>
      </p:sp>
    </p:spTree>
  </p:cSld>
  <p:clrMapOvr>
    <a:masterClrMapping/>
  </p:clrMapOvr>
  <p:transition advClick="0" advTm="7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DE" i="1" dirty="0"/>
              <a:t>	Gute Gründe Latein zu lernen</a:t>
            </a:r>
          </a:p>
          <a:p>
            <a:pPr algn="ctr">
              <a:buNone/>
            </a:pPr>
            <a:endParaRPr lang="de-DE" i="1" dirty="0"/>
          </a:p>
          <a:p>
            <a:pPr algn="ctr">
              <a:buNone/>
            </a:pPr>
            <a:r>
              <a:rPr lang="de-DE" dirty="0"/>
              <a:t>	9. Lateinkenntnisse (Latinum) werden für zahlreiche Studiengänge vorgeschrieben oder sind zumindest für sie sinnvoll.</a:t>
            </a:r>
          </a:p>
        </p:txBody>
      </p:sp>
    </p:spTree>
  </p:cSld>
  <p:clrMapOvr>
    <a:masterClrMapping/>
  </p:clrMapOvr>
  <p:transition advClick="0" advTm="7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700808"/>
            <a:ext cx="8443664" cy="4525963"/>
          </a:xfrm>
        </p:spPr>
        <p:txBody>
          <a:bodyPr/>
          <a:lstStyle/>
          <a:p>
            <a:pPr algn="ctr">
              <a:buNone/>
            </a:pPr>
            <a:r>
              <a:rPr lang="de-DE" i="1" dirty="0"/>
              <a:t>	Gute Gründe Latein zu lernen</a:t>
            </a:r>
          </a:p>
          <a:p>
            <a:pPr algn="ctr">
              <a:buNone/>
            </a:pPr>
            <a:endParaRPr lang="de-DE" i="1" dirty="0"/>
          </a:p>
          <a:p>
            <a:pPr algn="ctr">
              <a:buNone/>
            </a:pPr>
            <a:r>
              <a:rPr lang="de-DE" i="1" dirty="0"/>
              <a:t>	</a:t>
            </a:r>
          </a:p>
          <a:p>
            <a:pPr algn="ctr">
              <a:buNone/>
            </a:pPr>
            <a:r>
              <a:rPr lang="de-DE" i="1" dirty="0"/>
              <a:t>	</a:t>
            </a:r>
            <a:r>
              <a:rPr lang="de-DE" dirty="0"/>
              <a:t>10. Lateinunterricht macht Spaß!</a:t>
            </a:r>
          </a:p>
        </p:txBody>
      </p:sp>
    </p:spTree>
  </p:cSld>
  <p:clrMapOvr>
    <a:masterClrMapping/>
  </p:clrMapOvr>
  <p:transition advClick="0" advTm="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/>
              <a:t>	Wann erhält man das Latinum?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	Nach Absolvierung von vier Jahren aufsteigenden Lateinunterrichts erhält man das Latinum, wenn man auf dem Zeugnis des letzten dieser vier Jahre mindestens die Note „ausreichend“ (in der Oberstufe mind. 5 Punkte) erreicht hat.</a:t>
            </a:r>
          </a:p>
        </p:txBody>
      </p:sp>
    </p:spTree>
  </p:cSld>
  <p:clrMapOvr>
    <a:masterClrMapping/>
  </p:clrMapOvr>
  <p:transition advClick="0" advTm="9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772816"/>
            <a:ext cx="86868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dirty="0"/>
              <a:t>	Im Lateinunterricht haben besonders die Schüler Spaß und Erfolg, die</a:t>
            </a:r>
          </a:p>
          <a:p>
            <a:pPr>
              <a:buNone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sorgfältig hinsehen und gut beobachten können, 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gerne kombinieren,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bereit sind zu regelmäßigem Üben,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und nicht gleich aufgeben, wenn es mal schwieriger wird.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	</a:t>
            </a:r>
          </a:p>
        </p:txBody>
      </p:sp>
    </p:spTree>
  </p:cSld>
  <p:clrMapOvr>
    <a:masterClrMapping/>
  </p:clrMapOvr>
  <p:transition advClick="0" advTm="8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16832"/>
            <a:ext cx="3672408" cy="2738934"/>
          </a:xfrm>
        </p:spPr>
        <p:txBody>
          <a:bodyPr/>
          <a:lstStyle/>
          <a:p>
            <a:pPr>
              <a:buNone/>
            </a:pPr>
            <a:r>
              <a:rPr lang="de-DE" dirty="0"/>
              <a:t>	…sondern auch die Schriftsprache des Mittelalters</a:t>
            </a:r>
          </a:p>
          <a:p>
            <a:endParaRPr lang="de-DE" dirty="0"/>
          </a:p>
        </p:txBody>
      </p:sp>
      <p:pic>
        <p:nvPicPr>
          <p:cNvPr id="16388" name="Picture 4" descr="https://upload.wikimedia.org/wikipedia/commons/thumb/4/43/CarminaBurana_wheel.jpg/800px-CarminaBurana_whe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218105" cy="4668442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3707904" y="6165304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Buchmalerei im </a:t>
            </a:r>
            <a:r>
              <a:rPr lang="de-DE" sz="1400" i="1" dirty="0"/>
              <a:t>Codex Buranus</a:t>
            </a:r>
            <a:r>
              <a:rPr lang="de-DE" sz="1400" dirty="0"/>
              <a:t>: Das Schicksalsrad</a:t>
            </a:r>
          </a:p>
        </p:txBody>
      </p:sp>
    </p:spTree>
  </p:cSld>
  <p:clrMapOvr>
    <a:masterClrMapping/>
  </p:clrMapOvr>
  <p:transition advClick="0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492896"/>
            <a:ext cx="3907160" cy="1368152"/>
          </a:xfrm>
        </p:spPr>
        <p:txBody>
          <a:bodyPr/>
          <a:lstStyle/>
          <a:p>
            <a:pPr>
              <a:buNone/>
            </a:pPr>
            <a:r>
              <a:rPr lang="de-DE" dirty="0"/>
              <a:t>…die Sprache der Kirche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pic>
        <p:nvPicPr>
          <p:cNvPr id="15364" name="Picture 4" descr="https://upload.wikimedia.org/wikipedia/commons/5/56/Gutenberg_Bible_B42_Gen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289131" cy="4623495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1259632" y="566124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Anfang des Buchs Genesis in der Gutenberg-Bibel der Staatsbibliothek Berlin</a:t>
            </a:r>
          </a:p>
        </p:txBody>
      </p:sp>
    </p:spTree>
  </p:cSld>
  <p:clrMapOvr>
    <a:masterClrMapping/>
  </p:clrMapOvr>
  <p:transition advClick="0"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060848"/>
            <a:ext cx="3403104" cy="13681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dirty="0"/>
              <a:t>…und die Sprache der Wissenschaft.</a:t>
            </a:r>
          </a:p>
        </p:txBody>
      </p:sp>
      <p:pic>
        <p:nvPicPr>
          <p:cNvPr id="17410" name="Picture 2" descr="http://www.universitaetsarchiv.uni-muenchen.de/bilder/kleine_austellungen/web_bilder_l/8_philol_470_000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56792"/>
            <a:ext cx="4320480" cy="3302946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4427984" y="5013176"/>
            <a:ext cx="424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Erasmus von Rotterdam – Dialogus de Pronuntiatione</a:t>
            </a:r>
          </a:p>
        </p:txBody>
      </p:sp>
      <p:pic>
        <p:nvPicPr>
          <p:cNvPr id="17412" name="Picture 4" descr="Desiderius Erasm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2086085" cy="2492896"/>
          </a:xfrm>
          <a:prstGeom prst="rect">
            <a:avLst/>
          </a:prstGeom>
          <a:noFill/>
        </p:spPr>
      </p:pic>
      <p:sp>
        <p:nvSpPr>
          <p:cNvPr id="7" name="Ovale Legende 6"/>
          <p:cNvSpPr/>
          <p:nvPr/>
        </p:nvSpPr>
        <p:spPr>
          <a:xfrm>
            <a:off x="2051720" y="4293096"/>
            <a:ext cx="2160240" cy="2160240"/>
          </a:xfrm>
          <a:prstGeom prst="wedgeEllipseCallout">
            <a:avLst>
              <a:gd name="adj1" fmla="val -64045"/>
              <a:gd name="adj2" fmla="val -5012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411760" y="4653136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Natürlich veröffentlichte ich meine Schriften auf Latein.</a:t>
            </a:r>
          </a:p>
        </p:txBody>
      </p:sp>
    </p:spTree>
  </p:cSld>
  <p:clrMapOvr>
    <a:masterClrMapping/>
  </p:clrMapOvr>
  <p:transition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874838"/>
          </a:xfrm>
        </p:spPr>
        <p:txBody>
          <a:bodyPr/>
          <a:lstStyle/>
          <a:p>
            <a:pPr>
              <a:buNone/>
            </a:pPr>
            <a:r>
              <a:rPr lang="de-DE" dirty="0"/>
              <a:t>	Auch ist Latein die „Muttersprache“ der romanischen Sprachen, die sich aus dem Latein entwickelt haben…</a:t>
            </a:r>
          </a:p>
        </p:txBody>
      </p:sp>
      <p:pic>
        <p:nvPicPr>
          <p:cNvPr id="20482" name="Picture 2" descr="http://filder-benden.de/wp-content/uploads/2015/06/lateinuebersic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84984"/>
            <a:ext cx="7467302" cy="30243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298774"/>
          </a:xfrm>
        </p:spPr>
        <p:txBody>
          <a:bodyPr/>
          <a:lstStyle/>
          <a:p>
            <a:pPr>
              <a:buNone/>
            </a:pPr>
            <a:r>
              <a:rPr lang="de-DE" dirty="0"/>
              <a:t>…so dass man in vielen Teilen Europas und der Welt heute „Latein“ spricht.</a:t>
            </a:r>
          </a:p>
        </p:txBody>
      </p:sp>
      <p:pic>
        <p:nvPicPr>
          <p:cNvPr id="19458" name="Picture 2" descr="http://www.robert-schumann-gymnasium-leipzig.de/images/content/fachbereiche/latein/latein4_karte_g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5904656" cy="38380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28800"/>
            <a:ext cx="6715472" cy="866726"/>
          </a:xfrm>
        </p:spPr>
        <p:txBody>
          <a:bodyPr/>
          <a:lstStyle/>
          <a:p>
            <a:pPr>
              <a:buNone/>
            </a:pPr>
            <a:r>
              <a:rPr lang="de-DE" dirty="0"/>
              <a:t>Auch im Englischen steckt viel Latein.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71600" y="27089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19672" y="2924944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schola		school</a:t>
            </a:r>
          </a:p>
          <a:p>
            <a:r>
              <a:rPr lang="de-DE" sz="2800" dirty="0"/>
              <a:t>labor			labour</a:t>
            </a:r>
          </a:p>
          <a:p>
            <a:r>
              <a:rPr lang="de-DE" sz="2800" dirty="0"/>
              <a:t>parentes		parents</a:t>
            </a:r>
          </a:p>
          <a:p>
            <a:r>
              <a:rPr lang="de-DE" sz="2800" dirty="0"/>
              <a:t>timidus		timid</a:t>
            </a:r>
          </a:p>
          <a:p>
            <a:r>
              <a:rPr lang="de-DE" sz="2800" dirty="0"/>
              <a:t>demonstrare	demonstrate</a:t>
            </a:r>
          </a:p>
        </p:txBody>
      </p:sp>
    </p:spTree>
  </p:cSld>
  <p:clrMapOvr>
    <a:masterClrMapping/>
  </p:clrMapOvr>
  <p:transition advClick="0" advTm="7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Latein Am Pückler-Gymnasium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556792"/>
            <a:ext cx="8424936" cy="4968552"/>
          </a:xfrm>
        </p:spPr>
        <p:txBody>
          <a:bodyPr/>
          <a:lstStyle/>
          <a:p>
            <a:pPr>
              <a:buNone/>
            </a:pPr>
            <a:r>
              <a:rPr lang="de-DE" dirty="0"/>
              <a:t>	Im Deutschen findet sich ebenfalls mehr Latein als man glaubt. Den Lehnwörtern sieht man es manchmal kaum noch an.</a:t>
            </a:r>
          </a:p>
          <a:p>
            <a:pPr>
              <a:buNone/>
            </a:pPr>
            <a:r>
              <a:rPr lang="de-DE" dirty="0"/>
              <a:t>	</a:t>
            </a:r>
            <a:r>
              <a:rPr lang="de-DE" sz="1800" i="1" dirty="0"/>
              <a:t>Hier einige Beispiele:</a:t>
            </a:r>
          </a:p>
          <a:p>
            <a:pPr>
              <a:buNone/>
            </a:pPr>
            <a:r>
              <a:rPr lang="de-DE" dirty="0"/>
              <a:t>	</a:t>
            </a:r>
            <a:r>
              <a:rPr lang="de-DE" sz="2000" dirty="0"/>
              <a:t>Kammer		camera		Straße		via strata</a:t>
            </a:r>
          </a:p>
          <a:p>
            <a:pPr>
              <a:buNone/>
            </a:pPr>
            <a:r>
              <a:rPr lang="de-DE" sz="2000" dirty="0"/>
              <a:t>	Käse			caseus		Keller		cella</a:t>
            </a:r>
          </a:p>
          <a:p>
            <a:pPr>
              <a:buNone/>
            </a:pPr>
            <a:r>
              <a:rPr lang="de-DE" sz="2000" dirty="0"/>
              <a:t>	Kiste			cista		Sack		saccus</a:t>
            </a:r>
          </a:p>
          <a:p>
            <a:pPr>
              <a:buNone/>
            </a:pPr>
            <a:r>
              <a:rPr lang="de-DE" sz="2000" dirty="0"/>
              <a:t>	Anker		ancora		Markt		mercatus</a:t>
            </a:r>
          </a:p>
          <a:p>
            <a:pPr>
              <a:buNone/>
            </a:pPr>
            <a:r>
              <a:rPr lang="de-DE" sz="2000" dirty="0"/>
              <a:t>	Fenster		fenestra		Kaiser		Caesar</a:t>
            </a:r>
          </a:p>
          <a:p>
            <a:pPr>
              <a:buNone/>
            </a:pPr>
            <a:r>
              <a:rPr lang="de-DE" sz="2000" dirty="0"/>
              <a:t>	Mauer		murus		Pfirsich		persica</a:t>
            </a:r>
          </a:p>
          <a:p>
            <a:pPr>
              <a:buNone/>
            </a:pPr>
            <a:endParaRPr lang="de-DE" sz="2000" dirty="0"/>
          </a:p>
        </p:txBody>
      </p:sp>
    </p:spTree>
  </p:cSld>
  <p:clrMapOvr>
    <a:masterClrMapping/>
  </p:clrMapOvr>
  <p:transition advClick="0" advTm="10000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is">
  <a:themeElements>
    <a:clrScheme name="Meti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i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802</Words>
  <Application>Microsoft Office PowerPoint</Application>
  <PresentationFormat>Bildschirmpräsentation (4:3)</PresentationFormat>
  <Paragraphs>105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Franklin Gothic Book</vt:lpstr>
      <vt:lpstr>Franklin Gothic Medium</vt:lpstr>
      <vt:lpstr>Wingdings 2</vt:lpstr>
      <vt:lpstr>Metis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  <vt:lpstr>Latein Am Pückler-Gymnasium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Latein Am Pückler-Gymnasium</dc:title>
  <dc:creator>Stefan</dc:creator>
  <cp:lastModifiedBy>Thomas Settmacher</cp:lastModifiedBy>
  <cp:revision>35</cp:revision>
  <dcterms:created xsi:type="dcterms:W3CDTF">2016-11-29T04:47:51Z</dcterms:created>
  <dcterms:modified xsi:type="dcterms:W3CDTF">2023-01-03T21:46:43Z</dcterms:modified>
</cp:coreProperties>
</file>